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4.xml" ContentType="application/vnd.openxmlformats-officedocument.customXml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5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8" r:id="rId2"/>
  </p:sldIdLst>
  <p:sldSz cx="6858000" cy="9144000" type="screen4x3"/>
  <p:notesSz cx="6811963" cy="99425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tephan Rist" initials="SR" lastIdx="3" clrIdx="0"/>
  <p:cmAuthor id="1" name="JJ" initials="J" lastIdx="1" clrIdx="1">
    <p:extLst>
      <p:ext uri="{19B8F6BF-5375-455C-9EA6-DF929625EA0E}">
        <p15:presenceInfo xmlns:p15="http://schemas.microsoft.com/office/powerpoint/2012/main" userId="JJ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7484" autoAdjust="0"/>
    <p:restoredTop sz="94660"/>
  </p:normalViewPr>
  <p:slideViewPr>
    <p:cSldViewPr snapToGrid="0">
      <p:cViewPr>
        <p:scale>
          <a:sx n="90" d="100"/>
          <a:sy n="90" d="100"/>
        </p:scale>
        <p:origin x="1152" y="-1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12" Type="http://schemas.openxmlformats.org/officeDocument/2006/relationships/customXml" Target="../customXml/item5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11" Type="http://schemas.openxmlformats.org/officeDocument/2006/relationships/customXml" Target="../customXml/item4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A9219-2AFD-4C74-B358-429C13FB109C}" type="datetimeFigureOut">
              <a:rPr lang="de-CH" smtClean="0"/>
              <a:t>03.03.2015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0832D-D94B-4EC4-9703-0BC7E038AC2A}" type="slidenum">
              <a:rPr lang="de-CH" smtClean="0"/>
              <a:t>‹Nº›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45195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A9219-2AFD-4C74-B358-429C13FB109C}" type="datetimeFigureOut">
              <a:rPr lang="de-CH" smtClean="0"/>
              <a:t>03.03.2015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0832D-D94B-4EC4-9703-0BC7E038AC2A}" type="slidenum">
              <a:rPr lang="de-CH" smtClean="0"/>
              <a:t>‹Nº›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56230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A9219-2AFD-4C74-B358-429C13FB109C}" type="datetimeFigureOut">
              <a:rPr lang="de-CH" smtClean="0"/>
              <a:t>03.03.2015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0832D-D94B-4EC4-9703-0BC7E038AC2A}" type="slidenum">
              <a:rPr lang="de-CH" smtClean="0"/>
              <a:t>‹Nº›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22600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A9219-2AFD-4C74-B358-429C13FB109C}" type="datetimeFigureOut">
              <a:rPr lang="de-CH" smtClean="0"/>
              <a:t>03.03.2015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0832D-D94B-4EC4-9703-0BC7E038AC2A}" type="slidenum">
              <a:rPr lang="de-CH" smtClean="0"/>
              <a:t>‹Nº›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10231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A9219-2AFD-4C74-B358-429C13FB109C}" type="datetimeFigureOut">
              <a:rPr lang="de-CH" smtClean="0"/>
              <a:t>03.03.2015</a:t>
            </a:fld>
            <a:endParaRPr lang="de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0832D-D94B-4EC4-9703-0BC7E038AC2A}" type="slidenum">
              <a:rPr lang="de-CH" smtClean="0"/>
              <a:t>‹Nº›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44766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A9219-2AFD-4C74-B358-429C13FB109C}" type="datetimeFigureOut">
              <a:rPr lang="de-CH" smtClean="0"/>
              <a:t>03.03.2015</a:t>
            </a:fld>
            <a:endParaRPr lang="de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0832D-D94B-4EC4-9703-0BC7E038AC2A}" type="slidenum">
              <a:rPr lang="de-CH" smtClean="0"/>
              <a:t>‹Nº›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43304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A9219-2AFD-4C74-B358-429C13FB109C}" type="datetimeFigureOut">
              <a:rPr lang="de-CH" smtClean="0"/>
              <a:t>03.03.2015</a:t>
            </a:fld>
            <a:endParaRPr lang="de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0832D-D94B-4EC4-9703-0BC7E038AC2A}" type="slidenum">
              <a:rPr lang="de-CH" smtClean="0"/>
              <a:t>‹Nº›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42355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A9219-2AFD-4C74-B358-429C13FB109C}" type="datetimeFigureOut">
              <a:rPr lang="de-CH" smtClean="0"/>
              <a:t>03.03.2015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0832D-D94B-4EC4-9703-0BC7E038AC2A}" type="slidenum">
              <a:rPr lang="de-CH" smtClean="0"/>
              <a:t>‹Nº›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94119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A9219-2AFD-4C74-B358-429C13FB109C}" type="datetimeFigureOut">
              <a:rPr lang="de-CH" smtClean="0"/>
              <a:t>03.03.2015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0832D-D94B-4EC4-9703-0BC7E038AC2A}" type="slidenum">
              <a:rPr lang="de-CH" smtClean="0"/>
              <a:t>‹Nº›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14191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A9219-2AFD-4C74-B358-429C13FB109C}" type="datetimeFigureOut">
              <a:rPr lang="de-CH" smtClean="0"/>
              <a:t>03.03.2015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0832D-D94B-4EC4-9703-0BC7E038AC2A}" type="slidenum">
              <a:rPr lang="de-CH" smtClean="0"/>
              <a:t>‹Nº›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48610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A9219-2AFD-4C74-B358-429C13FB109C}" type="datetimeFigureOut">
              <a:rPr lang="de-CH" smtClean="0"/>
              <a:t>03.03.2015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0832D-D94B-4EC4-9703-0BC7E038AC2A}" type="slidenum">
              <a:rPr lang="de-CH" smtClean="0"/>
              <a:t>‹Nº›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553448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A9219-2AFD-4C74-B358-429C13FB109C}" type="datetimeFigureOut">
              <a:rPr lang="de-CH" smtClean="0"/>
              <a:t>03.03.2015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0832D-D94B-4EC4-9703-0BC7E038AC2A}" type="slidenum">
              <a:rPr lang="de-CH" smtClean="0"/>
              <a:t>‹Nº›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16296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9A9219-2AFD-4C74-B358-429C13FB109C}" type="datetimeFigureOut">
              <a:rPr lang="de-CH" smtClean="0"/>
              <a:t>03.03.2015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F0832D-D94B-4EC4-9703-0BC7E038AC2A}" type="slidenum">
              <a:rPr lang="de-CH" smtClean="0"/>
              <a:t>‹Nº›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6437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72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jpeg"/><Relationship Id="rId2" Type="http://schemas.openxmlformats.org/officeDocument/2006/relationships/image" Target="../media/image1.jpeg"/><Relationship Id="rId16" Type="http://schemas.openxmlformats.org/officeDocument/2006/relationships/image" Target="../media/image15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267" y="6691032"/>
            <a:ext cx="3652330" cy="1998892"/>
          </a:xfrm>
          <a:prstGeom prst="rect">
            <a:avLst/>
          </a:prstGeom>
        </p:spPr>
      </p:pic>
      <p:pic>
        <p:nvPicPr>
          <p:cNvPr id="5" name="Picture 2" descr="SNF_COLOR_OFFICE_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1809" y="8853297"/>
            <a:ext cx="1348082" cy="22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625" y="42789"/>
            <a:ext cx="2177337" cy="426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SDC_RGB_quer_po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881" y="8868731"/>
            <a:ext cx="1623530" cy="214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feld 7"/>
          <p:cNvSpPr txBox="1"/>
          <p:nvPr/>
        </p:nvSpPr>
        <p:spPr>
          <a:xfrm>
            <a:off x="118665" y="832486"/>
            <a:ext cx="66713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Towards </a:t>
            </a:r>
            <a:r>
              <a:rPr lang="en-US" sz="1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Food </a:t>
            </a:r>
            <a:r>
              <a:rPr lang="en-US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</a:t>
            </a:r>
            <a:r>
              <a:rPr lang="en-US" sz="1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ustainability: Reshaping </a:t>
            </a:r>
            <a:r>
              <a:rPr lang="en-US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coexistence of different food systems in South America and Africa</a:t>
            </a:r>
            <a:endParaRPr lang="de-CH" sz="16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69334" y="2627638"/>
            <a:ext cx="3335655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GB" sz="11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Objectives</a:t>
            </a:r>
            <a:r>
              <a:rPr lang="en-GB" sz="9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171450" indent="-1714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Operationalize the five pillar concept of food sustainability for the sustainability assessment of co-existing food systems.</a:t>
            </a:r>
          </a:p>
          <a:p>
            <a:pPr marL="171450" indent="-1714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Provide knowledge on  innovations                            for improving the sustainability                                     of individual and co-existing                                        food systems.</a:t>
            </a:r>
          </a:p>
          <a:p>
            <a:pPr marL="171450" indent="-1714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Identify policy options for more                           sustainable food systems.</a:t>
            </a:r>
            <a:endParaRPr lang="en-GB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4146697" y="2634220"/>
            <a:ext cx="2541183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GB" sz="11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Development relevance</a:t>
            </a:r>
          </a:p>
          <a:p>
            <a:pPr>
              <a:spcBef>
                <a:spcPts val="600"/>
              </a:spcBef>
            </a:pPr>
            <a:r>
              <a:rPr lang="en-GB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Create awareness on trade-offs between different policies for food security in view of food sustainability.</a:t>
            </a:r>
          </a:p>
          <a:p>
            <a:pPr defTabSz="265113">
              <a:spcBef>
                <a:spcPts val="600"/>
              </a:spcBef>
            </a:pPr>
            <a:r>
              <a:rPr lang="en-GB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Promotion of innovations and 	policy options</a:t>
            </a:r>
          </a:p>
          <a:p>
            <a:pPr>
              <a:spcBef>
                <a:spcPts val="600"/>
              </a:spcBef>
            </a:pPr>
            <a:endParaRPr lang="en-GB" sz="1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GB" sz="1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4217304" y="4032288"/>
            <a:ext cx="2640695" cy="2662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GB" sz="12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</a:t>
            </a:r>
            <a:r>
              <a:rPr lang="en-GB" sz="11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Project organisation </a:t>
            </a:r>
            <a:endParaRPr lang="en-GB" sz="12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defTabSz="361950">
              <a:spcBef>
                <a:spcPts val="600"/>
              </a:spcBef>
              <a:tabLst>
                <a:tab pos="88900" algn="l"/>
              </a:tabLst>
            </a:pPr>
            <a:r>
              <a:rPr lang="en-GB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Interdisciplinary team representing:    	Human &amp; physical geography,	human rights, international law, 	trade economics, social 	anthropology, agroecology</a:t>
            </a:r>
          </a:p>
          <a:p>
            <a:pPr>
              <a:spcBef>
                <a:spcPts val="600"/>
              </a:spcBef>
            </a:pPr>
            <a:r>
              <a:rPr lang="en-GB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Researchers:</a:t>
            </a:r>
          </a:p>
          <a:p>
            <a:pPr>
              <a:spcBef>
                <a:spcPts val="600"/>
              </a:spcBef>
            </a:pPr>
            <a:r>
              <a:rPr lang="en-GB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 PhD students (3 in Switzerland, 3 in Kenya, 3 in Bolivia)</a:t>
            </a:r>
          </a:p>
          <a:p>
            <a:pPr>
              <a:spcBef>
                <a:spcPts val="600"/>
              </a:spcBef>
            </a:pPr>
            <a:r>
              <a:rPr lang="en-GB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 Master’s in Kenya, 5 in Bolivia</a:t>
            </a:r>
          </a:p>
          <a:p>
            <a:pPr>
              <a:spcBef>
                <a:spcPts val="600"/>
              </a:spcBef>
            </a:pPr>
            <a:r>
              <a:rPr lang="en-GB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 Postdocs in Switzerland, 2 in Kenya, 2 in Bolivia, stakeholder forums</a:t>
            </a:r>
          </a:p>
          <a:p>
            <a:endParaRPr lang="en-GB" sz="1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GB" sz="1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3" name="Picture 6" descr="https://f69aa27b9b6c6702e27b-ffbfdeddb5f7166a1729dfea28599a63.ssl.cf3.rackcdn.com/raw_17320_91be0756117038b6c044367125da1792_harvester-front-corn-field-field-grain-field-harvester-1920x256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296"/>
          <a:stretch/>
        </p:blipFill>
        <p:spPr bwMode="auto">
          <a:xfrm>
            <a:off x="1470225" y="1578929"/>
            <a:ext cx="2557954" cy="851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Bild 6" descr="cde_centre_rgb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0" y="75419"/>
            <a:ext cx="512175" cy="554218"/>
          </a:xfrm>
          <a:prstGeom prst="rect">
            <a:avLst/>
          </a:prstGeom>
        </p:spPr>
      </p:pic>
      <p:pic>
        <p:nvPicPr>
          <p:cNvPr id="22" name="Bild 2" descr="logo-green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3527" y="97314"/>
            <a:ext cx="930708" cy="232676"/>
          </a:xfrm>
          <a:prstGeom prst="rect">
            <a:avLst/>
          </a:prstGeom>
        </p:spPr>
      </p:pic>
      <p:pic>
        <p:nvPicPr>
          <p:cNvPr id="23" name="Bild 4" descr="CETRAD_cmyk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996" y="133381"/>
            <a:ext cx="751868" cy="245215"/>
          </a:xfrm>
          <a:prstGeom prst="rect">
            <a:avLst/>
          </a:prstGeom>
        </p:spPr>
      </p:pic>
      <p:pic>
        <p:nvPicPr>
          <p:cNvPr id="32" name="Picture 5"/>
          <p:cNvPicPr>
            <a:picLocks noChangeAspect="1"/>
          </p:cNvPicPr>
          <p:nvPr/>
        </p:nvPicPr>
        <p:blipFill rotWithShape="1">
          <a:blip r:embed="rId10" cstate="print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0" b="5438"/>
          <a:stretch/>
        </p:blipFill>
        <p:spPr bwMode="auto">
          <a:xfrm>
            <a:off x="5261014" y="1575660"/>
            <a:ext cx="1596985" cy="854427"/>
          </a:xfrm>
          <a:prstGeom prst="rect">
            <a:avLst/>
          </a:prstGeom>
          <a:noFill/>
          <a:ln w="28575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Bild 3" descr="wti_logo_vector_graphic.pn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359" y="101634"/>
            <a:ext cx="664498" cy="271889"/>
          </a:xfrm>
          <a:prstGeom prst="rect">
            <a:avLst/>
          </a:prstGeom>
        </p:spPr>
      </p:pic>
      <p:pic>
        <p:nvPicPr>
          <p:cNvPr id="37" name="Bild 9" descr="Institute_of_Social_Anthropology.pn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223" y="75419"/>
            <a:ext cx="727738" cy="252093"/>
          </a:xfrm>
          <a:prstGeom prst="rect">
            <a:avLst/>
          </a:prstGeom>
        </p:spPr>
      </p:pic>
      <p:pic>
        <p:nvPicPr>
          <p:cNvPr id="38" name="Picture 6"/>
          <p:cNvPicPr>
            <a:picLocks noChangeAspect="1" noChangeArrowheads="1"/>
          </p:cNvPicPr>
          <p:nvPr/>
        </p:nvPicPr>
        <p:blipFill>
          <a:blip r:embed="rId13" cstate="print">
            <a:lum contrast="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" t="4688" r="1563" b="1563"/>
          <a:stretch>
            <a:fillRect/>
          </a:stretch>
        </p:blipFill>
        <p:spPr bwMode="auto">
          <a:xfrm>
            <a:off x="4033443" y="1578692"/>
            <a:ext cx="1227556" cy="851396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feld 10"/>
          <p:cNvSpPr txBox="1"/>
          <p:nvPr/>
        </p:nvSpPr>
        <p:spPr>
          <a:xfrm>
            <a:off x="65779" y="4771374"/>
            <a:ext cx="2709171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Scientific contributions</a:t>
            </a:r>
          </a:p>
          <a:p>
            <a:pPr>
              <a:spcBef>
                <a:spcPts val="600"/>
              </a:spcBef>
            </a:pPr>
            <a:r>
              <a:rPr lang="en-GB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Putting food security in a </a:t>
            </a:r>
            <a:r>
              <a:rPr lang="en-GB" sz="10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sustaina</a:t>
            </a:r>
            <a:r>
              <a:rPr lang="en-GB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  </a:t>
            </a:r>
            <a:r>
              <a:rPr lang="en-GB" sz="10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bility</a:t>
            </a:r>
            <a:r>
              <a:rPr lang="en-GB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context that links it to: </a:t>
            </a:r>
          </a:p>
          <a:p>
            <a:pPr indent="-2794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Human right to food</a:t>
            </a:r>
          </a:p>
          <a:p>
            <a:pPr indent="-2794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Poverty and inequality</a:t>
            </a:r>
          </a:p>
          <a:p>
            <a:pPr indent="-2794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Environmental integrity</a:t>
            </a:r>
          </a:p>
          <a:p>
            <a:pPr indent="-2794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Social-ecological resilience</a:t>
            </a:r>
          </a:p>
          <a:p>
            <a:pPr>
              <a:spcBef>
                <a:spcPts val="600"/>
              </a:spcBef>
            </a:pPr>
            <a:r>
              <a:rPr lang="en-GB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</a:t>
            </a:r>
            <a:r>
              <a:rPr lang="en-GB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evelop and test a </a:t>
            </a:r>
            <a:r>
              <a:rPr lang="en-GB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Food </a:t>
            </a:r>
            <a:r>
              <a:rPr lang="en-GB" sz="10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Sustaina</a:t>
            </a:r>
            <a:r>
              <a:rPr lang="en-GB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</a:t>
            </a:r>
          </a:p>
          <a:p>
            <a:pPr>
              <a:spcBef>
                <a:spcPts val="600"/>
              </a:spcBef>
            </a:pPr>
            <a:r>
              <a:rPr lang="en-GB" sz="10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bility</a:t>
            </a:r>
            <a:r>
              <a:rPr lang="en-GB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Assessment Framework (FoodSAF)</a:t>
            </a:r>
          </a:p>
          <a:p>
            <a:endParaRPr lang="en-GB" sz="1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4" name="Bild 5" descr="Figur_Food_Sustainability.p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707" y="3104275"/>
            <a:ext cx="2278585" cy="1991721"/>
          </a:xfrm>
          <a:prstGeom prst="rect">
            <a:avLst/>
          </a:prstGeom>
        </p:spPr>
      </p:pic>
      <p:sp>
        <p:nvSpPr>
          <p:cNvPr id="25" name="Textfeld 10"/>
          <p:cNvSpPr txBox="1"/>
          <p:nvPr/>
        </p:nvSpPr>
        <p:spPr>
          <a:xfrm>
            <a:off x="155733" y="7040902"/>
            <a:ext cx="1810359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CH" sz="11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Study </a:t>
            </a:r>
            <a:r>
              <a:rPr lang="de-CH" sz="11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areas</a:t>
            </a:r>
            <a:endParaRPr lang="de-CH" sz="11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600"/>
              </a:spcBef>
            </a:pPr>
            <a:r>
              <a:rPr lang="de-CH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</a:t>
            </a:r>
            <a:r>
              <a:rPr lang="de-CH" sz="1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Soy</a:t>
            </a:r>
            <a:r>
              <a:rPr lang="de-CH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CH" sz="10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cluster</a:t>
            </a:r>
            <a:r>
              <a:rPr lang="de-CH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» Santa </a:t>
            </a:r>
            <a:r>
              <a:rPr lang="de-CH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Cruz </a:t>
            </a:r>
            <a:r>
              <a:rPr lang="de-CH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Department</a:t>
            </a:r>
            <a:r>
              <a:rPr lang="de-CH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de-CH" sz="10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Bolivia</a:t>
            </a:r>
            <a:r>
              <a:rPr lang="de-CH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</a:p>
          <a:p>
            <a:pPr>
              <a:spcBef>
                <a:spcPts val="600"/>
              </a:spcBef>
            </a:pPr>
            <a:r>
              <a:rPr lang="de-CH" sz="10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Laikipia</a:t>
            </a:r>
            <a:r>
              <a:rPr lang="de-CH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/Mount </a:t>
            </a:r>
            <a:r>
              <a:rPr lang="de-CH" sz="10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Kenya</a:t>
            </a:r>
            <a:r>
              <a:rPr lang="de-CH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Region, </a:t>
            </a:r>
            <a:r>
              <a:rPr lang="de-CH" sz="10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Kenya</a:t>
            </a:r>
            <a:r>
              <a:rPr lang="de-CH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de-CH" sz="10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ranching</a:t>
            </a:r>
            <a:r>
              <a:rPr lang="de-CH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CH" sz="10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</a:t>
            </a:r>
            <a:r>
              <a:rPr lang="de-CH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CH" sz="10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horticulture</a:t>
            </a:r>
            <a:r>
              <a:rPr lang="de-CH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endParaRPr lang="de-CH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GB" sz="1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9" name="Bild 7" descr="Untitled-1.jp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67" y="8771439"/>
            <a:ext cx="1552707" cy="368717"/>
          </a:xfrm>
          <a:prstGeom prst="rect">
            <a:avLst/>
          </a:prstGeom>
        </p:spPr>
      </p:pic>
      <p:pic>
        <p:nvPicPr>
          <p:cNvPr id="30" name="Bild 1" descr="Deutsches_Institut_fuer_Entwicklungspolitik.gif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125" y="8815889"/>
            <a:ext cx="730799" cy="29601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710" y="5095996"/>
            <a:ext cx="1573619" cy="1180214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2413591" y="6302507"/>
            <a:ext cx="19882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err="1" smtClean="0"/>
              <a:t>Preparation</a:t>
            </a:r>
            <a:r>
              <a:rPr lang="es-ES" sz="800" dirty="0" smtClean="0"/>
              <a:t> </a:t>
            </a:r>
            <a:r>
              <a:rPr lang="es-ES" sz="800" dirty="0" err="1" smtClean="0"/>
              <a:t>workshop</a:t>
            </a:r>
            <a:r>
              <a:rPr lang="es-ES" sz="800" dirty="0" smtClean="0"/>
              <a:t> in Bolivia,  </a:t>
            </a:r>
            <a:r>
              <a:rPr lang="es-ES" sz="800" dirty="0" err="1" smtClean="0"/>
              <a:t>visiting</a:t>
            </a:r>
            <a:r>
              <a:rPr lang="es-ES" sz="800" dirty="0" smtClean="0"/>
              <a:t> soy </a:t>
            </a:r>
            <a:r>
              <a:rPr lang="es-ES" sz="800" dirty="0" err="1" smtClean="0"/>
              <a:t>farmers</a:t>
            </a:r>
            <a:r>
              <a:rPr lang="es-ES" sz="800" dirty="0" smtClean="0"/>
              <a:t>, Feb. 2015</a:t>
            </a:r>
            <a:endParaRPr lang="es-ES" sz="800" dirty="0"/>
          </a:p>
        </p:txBody>
      </p:sp>
      <p:sp>
        <p:nvSpPr>
          <p:cNvPr id="14" name="Textfeld 13"/>
          <p:cNvSpPr txBox="1"/>
          <p:nvPr/>
        </p:nvSpPr>
        <p:spPr>
          <a:xfrm>
            <a:off x="5600597" y="6789925"/>
            <a:ext cx="1066017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Work Packages </a:t>
            </a:r>
          </a:p>
          <a:p>
            <a:endParaRPr lang="en-GB" sz="11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GB" sz="11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GB" sz="11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 </a:t>
            </a:r>
          </a:p>
          <a:p>
            <a:endParaRPr lang="en-GB" sz="11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GB" sz="11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GB" sz="11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Transdis-ciplinary</a:t>
            </a:r>
            <a:r>
              <a:rPr lang="en-GB" sz="11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approach</a:t>
            </a:r>
            <a:endParaRPr lang="en-GB" sz="11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026" name="Picture 2" descr="http://www.eldeber.com.bo/files/article_main/uploads/2015/02/23/54ebd5adb9feb.jpg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5"/>
          <a:stretch/>
        </p:blipFill>
        <p:spPr bwMode="auto">
          <a:xfrm>
            <a:off x="0" y="1578929"/>
            <a:ext cx="1470224" cy="851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5455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?mso-contentType ?>
<FormUrls xmlns="http://schemas.microsoft.com/sharepoint/v3/contenttype/forms/url">
  <Display>SNFCustomContentTypesForms/SNF_StandardCT_DisplayForm.aspx</Display>
  <Edit>SNFCustomContentTypesForms/SNF_StandardCT_EditForm.aspx</Edit>
  <New>SNFCustomContentTypesForms/SNF_StandardCT_NewForm.aspx</New>
</FormUrl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4DFFB1DF4475E458CD8330CD2CF2BA1" ma:contentTypeVersion="1" ma:contentTypeDescription="Create a new document." ma:contentTypeScope="" ma:versionID="555bca7081fc2a8bafc61287044c3a46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48c5b5cd9b8d25ff6dd15848836f427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5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89E193E-2667-41EA-BC2C-AFB50DD0F42E}"/>
</file>

<file path=customXml/itemProps2.xml><?xml version="1.0" encoding="utf-8"?>
<ds:datastoreItem xmlns:ds="http://schemas.openxmlformats.org/officeDocument/2006/customXml" ds:itemID="{8993D049-32E2-4560-BE94-EDDC7D1745E4}"/>
</file>

<file path=customXml/itemProps3.xml><?xml version="1.0" encoding="utf-8"?>
<ds:datastoreItem xmlns:ds="http://schemas.openxmlformats.org/officeDocument/2006/customXml" ds:itemID="{276CE819-1F01-4062-B3EA-5FF04D81756A}"/>
</file>

<file path=customXml/itemProps4.xml><?xml version="1.0" encoding="utf-8"?>
<ds:datastoreItem xmlns:ds="http://schemas.openxmlformats.org/officeDocument/2006/customXml" ds:itemID="{B29CDFDE-572D-4154-97F5-5D590DF8E9C7}"/>
</file>

<file path=customXml/itemProps5.xml><?xml version="1.0" encoding="utf-8"?>
<ds:datastoreItem xmlns:ds="http://schemas.openxmlformats.org/officeDocument/2006/customXml" ds:itemID="{276CE819-1F01-4062-B3EA-5FF04D81756A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</TotalTime>
  <Words>161</Words>
  <Application>Microsoft Office PowerPoint</Application>
  <PresentationFormat>Presentación en pantalla (4:3)</PresentationFormat>
  <Paragraphs>33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Verdana</vt:lpstr>
      <vt:lpstr>Wingdings</vt:lpstr>
      <vt:lpstr>Office Theme</vt:lpstr>
      <vt:lpstr>Presentación de PowerPoint</vt:lpstr>
    </vt:vector>
  </TitlesOfParts>
  <Company>Schweizerischer Nationalfonds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ES_FS_Rist_Poster_r4dForum2015_FoodSAF</dc:title>
  <dc:creator>Zingerli Claudia</dc:creator>
  <cp:lastModifiedBy>JJ</cp:lastModifiedBy>
  <cp:revision>65</cp:revision>
  <cp:lastPrinted>2014-10-02T13:37:36Z</cp:lastPrinted>
  <dcterms:created xsi:type="dcterms:W3CDTF">2014-10-02T07:47:59Z</dcterms:created>
  <dcterms:modified xsi:type="dcterms:W3CDTF">2015-03-03T22:02:13Z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0x010100B4DFFB1DF4475E458CD8330CD2CF2BA1</vt:lpwstr>
  </property>
  <property fmtid="{D5CDD505-2E9C-101B-9397-08002B2CF9AE}" pid="3" name="_dlc_DocIdItemGuid">
    <vt:lpwstr>f908edeb-a2f0-4ebc-8fbe-3d4977266882</vt:lpwstr>
  </property>
  <property fmtid="{D5CDD505-2E9C-101B-9397-08002B2CF9AE}" pid="4" name="TaxKeyword">
    <vt:lpwstr/>
  </property>
  <property fmtid="{D5CDD505-2E9C-101B-9397-08002B2CF9AE}" pid="5" name="SNFDocClassification">
    <vt:lpwstr>2;#Internal|2098cfe7-2597-4f0f-a7af-aa727bff47ef</vt:lpwstr>
  </property>
  <property fmtid="{D5CDD505-2E9C-101B-9397-08002B2CF9AE}" pid="6" name="SNFDocLanguage">
    <vt:lpwstr>45;#EN|bb7b4790-ce7c-46fa-b03f-2b2fe92d416d</vt:lpwstr>
  </property>
  <property fmtid="{D5CDD505-2E9C-101B-9397-08002B2CF9AE}" pid="7" name="SNFFreeTerms">
    <vt:lpwstr/>
  </property>
  <property fmtid="{D5CDD505-2E9C-101B-9397-08002B2CF9AE}" pid="8" name="SNFSiteWords1">
    <vt:lpwstr>1558;#4_Food|f3a556da-8084-47c9-8907-ebdb053a7a04</vt:lpwstr>
  </property>
  <property fmtid="{D5CDD505-2E9C-101B-9397-08002B2CF9AE}" pid="9" name="SNFDocType">
    <vt:lpwstr>57;#Presentation|cdfe5fd5-5a22-4562-9a70-422682ee8e98</vt:lpwstr>
  </property>
  <property fmtid="{D5CDD505-2E9C-101B-9397-08002B2CF9AE}" pid="10" name="SNFSiteWords2">
    <vt:lpwstr/>
  </property>
</Properties>
</file>