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5"/>
  </p:sldMasterIdLst>
  <p:sldIdLst>
    <p:sldId id="258" r:id="rId6"/>
  </p:sldIdLst>
  <p:sldSz cx="6858000" cy="9144000" type="screen4x3"/>
  <p:notesSz cx="6811963" cy="99425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2832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519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56230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260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023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476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330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235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411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419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861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344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6296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A9219-2AFD-4C74-B358-429C13FB109C}" type="datetimeFigureOut">
              <a:rPr lang="de-CH" smtClean="0"/>
              <a:t>13.03.2015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0832D-D94B-4EC4-9703-0BC7E038AC2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43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NF_COLOR_OFFICE_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458" y="8793655"/>
            <a:ext cx="1740433" cy="28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209575"/>
            <a:ext cx="3076575" cy="65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SDC_RGB_quer_p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389" y="8778698"/>
            <a:ext cx="2073639" cy="27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150831" y="220253"/>
            <a:ext cx="331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Oil</a:t>
            </a:r>
            <a:r>
              <a:rPr lang="de-CH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Palm Adaptive </a:t>
            </a:r>
            <a:r>
              <a:rPr lang="de-CH" sz="2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Landscapes</a:t>
            </a:r>
            <a:endParaRPr lang="de-CH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9769" y="1136017"/>
            <a:ext cx="473325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GB" sz="1200" dirty="0" smtClean="0"/>
              <a:t>Oil </a:t>
            </a:r>
            <a:r>
              <a:rPr lang="en-GB" sz="1200" dirty="0"/>
              <a:t>palm </a:t>
            </a:r>
            <a:r>
              <a:rPr lang="en-GB" sz="1200" dirty="0" smtClean="0"/>
              <a:t>cultivation is a principal driver of tropical land-use </a:t>
            </a:r>
            <a:r>
              <a:rPr lang="en-GB" sz="1200" dirty="0"/>
              <a:t>change and </a:t>
            </a:r>
            <a:r>
              <a:rPr lang="en-GB" sz="1200" dirty="0" smtClean="0"/>
              <a:t>deforestation. Oil palm provides </a:t>
            </a:r>
            <a:r>
              <a:rPr lang="en-GB" sz="1200" dirty="0"/>
              <a:t>significant </a:t>
            </a:r>
            <a:r>
              <a:rPr lang="en-GB" sz="1200" dirty="0" smtClean="0"/>
              <a:t>earnings </a:t>
            </a:r>
            <a:r>
              <a:rPr lang="en-GB" sz="1200" dirty="0"/>
              <a:t>for </a:t>
            </a:r>
            <a:r>
              <a:rPr lang="en-GB" sz="1200" dirty="0" smtClean="0"/>
              <a:t>countries</a:t>
            </a:r>
            <a:r>
              <a:rPr lang="en-GB" sz="1200" dirty="0"/>
              <a:t>, corporations and smallholders, but </a:t>
            </a:r>
            <a:r>
              <a:rPr lang="en-GB" sz="1200" dirty="0" smtClean="0"/>
              <a:t>often at great environmental and social costs within </a:t>
            </a:r>
            <a:r>
              <a:rPr lang="en-GB" sz="1200" dirty="0"/>
              <a:t>and beyond the landscapes </a:t>
            </a:r>
            <a:r>
              <a:rPr lang="en-GB" sz="1200" dirty="0" smtClean="0"/>
              <a:t>where it is grown.</a:t>
            </a:r>
          </a:p>
          <a:p>
            <a:pPr algn="just">
              <a:spcBef>
                <a:spcPts val="1800"/>
              </a:spcBef>
            </a:pPr>
            <a:r>
              <a:rPr lang="de-DE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Goal</a:t>
            </a:r>
            <a:endParaRPr lang="de-DE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GB" sz="1200" dirty="0" smtClean="0"/>
              <a:t>OPAL will explore alternative oil palm trajectories with stakeholders </a:t>
            </a:r>
            <a:r>
              <a:rPr lang="en-GB" sz="1200" dirty="0"/>
              <a:t>and decision </a:t>
            </a:r>
            <a:r>
              <a:rPr lang="en-GB" sz="1200" dirty="0" smtClean="0"/>
              <a:t>makers</a:t>
            </a:r>
            <a:r>
              <a:rPr lang="en-GB" sz="1200" dirty="0"/>
              <a:t> in </a:t>
            </a:r>
            <a:r>
              <a:rPr lang="en-GB" sz="1200" b="1" dirty="0"/>
              <a:t>Indonesia</a:t>
            </a:r>
            <a:r>
              <a:rPr lang="en-GB" sz="1200" dirty="0"/>
              <a:t>, </a:t>
            </a:r>
            <a:r>
              <a:rPr lang="en-GB" sz="1200" b="1" dirty="0" smtClean="0"/>
              <a:t>Cameroon</a:t>
            </a:r>
            <a:r>
              <a:rPr lang="en-GB" sz="1200" dirty="0" smtClean="0"/>
              <a:t>, </a:t>
            </a:r>
            <a:r>
              <a:rPr lang="en-GB" sz="1200" dirty="0"/>
              <a:t>and </a:t>
            </a:r>
            <a:r>
              <a:rPr lang="en-GB" sz="1200" b="1" dirty="0"/>
              <a:t>Colombia</a:t>
            </a:r>
            <a:r>
              <a:rPr lang="en-GB" sz="1200" dirty="0" smtClean="0"/>
              <a:t> to help </a:t>
            </a:r>
            <a:r>
              <a:rPr lang="en-GB" sz="1200" dirty="0"/>
              <a:t>chart a path towards more sustainable and inclusive </a:t>
            </a:r>
            <a:r>
              <a:rPr lang="en-GB" sz="1200" dirty="0" smtClean="0"/>
              <a:t>futures. </a:t>
            </a:r>
            <a:endParaRPr lang="de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771481" y="3339404"/>
            <a:ext cx="40084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GB" sz="1200" dirty="0" smtClean="0"/>
              <a:t>Future scenarios</a:t>
            </a:r>
            <a:r>
              <a:rPr lang="en-GB" sz="1200" dirty="0"/>
              <a:t>, underpinned by socioeconomic and ecological research, </a:t>
            </a:r>
            <a:r>
              <a:rPr lang="en-GB" sz="1200" dirty="0" smtClean="0"/>
              <a:t>will be refined and validated using interactive models in the form of role playing games (RPGs). Engaging stakeholders with RPGs will provide a basis for shared understanding across stakeholder interest. </a:t>
            </a:r>
            <a:endParaRPr lang="en-GB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99196" y="5483695"/>
            <a:ext cx="396745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</a:t>
            </a:r>
            <a:r>
              <a:rPr lang="de-CH" sz="12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team</a:t>
            </a:r>
            <a:endParaRPr lang="de-CH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GB" sz="1200" dirty="0" smtClean="0"/>
              <a:t>The consortium, led </a:t>
            </a:r>
            <a:r>
              <a:rPr lang="en-GB" sz="1200" dirty="0"/>
              <a:t>by ETH </a:t>
            </a:r>
            <a:r>
              <a:rPr lang="en-GB" sz="1200" dirty="0" smtClean="0"/>
              <a:t>Zurich, includes </a:t>
            </a:r>
            <a:r>
              <a:rPr lang="en-GB" sz="1200" dirty="0"/>
              <a:t>international institutions (CIFOR, CIRAD, </a:t>
            </a:r>
            <a:r>
              <a:rPr lang="en-GB" sz="1200" dirty="0" smtClean="0"/>
              <a:t>WWF), universities (University of </a:t>
            </a:r>
            <a:r>
              <a:rPr lang="en-GB" sz="1200" dirty="0" err="1" smtClean="0"/>
              <a:t>Javeriana</a:t>
            </a:r>
            <a:r>
              <a:rPr lang="en-GB" sz="1200" dirty="0" smtClean="0"/>
              <a:t>, Bogor Agricultural University, EPF Lausanne), and NGOs (NES </a:t>
            </a:r>
            <a:r>
              <a:rPr lang="en-GB" sz="1200" dirty="0" err="1" smtClean="0"/>
              <a:t>Naturaleza</a:t>
            </a:r>
            <a:r>
              <a:rPr lang="en-GB" sz="1200" dirty="0" smtClean="0"/>
              <a:t>), and a number of local grower associations. </a:t>
            </a:r>
            <a:endParaRPr lang="en-GB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38" y="867583"/>
            <a:ext cx="1650654" cy="2403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7325"/>
            <a:ext cx="6858000" cy="161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391" y="3129700"/>
            <a:ext cx="2481090" cy="182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647" y="5315022"/>
            <a:ext cx="2487745" cy="1707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99195" y="4364494"/>
            <a:ext cx="6580696" cy="1086402"/>
            <a:chOff x="199195" y="4364494"/>
            <a:chExt cx="6580696" cy="1086402"/>
          </a:xfrm>
        </p:grpSpPr>
        <p:sp>
          <p:nvSpPr>
            <p:cNvPr id="15" name="Textfeld 14"/>
            <p:cNvSpPr txBox="1"/>
            <p:nvPr/>
          </p:nvSpPr>
          <p:spPr>
            <a:xfrm>
              <a:off x="2771481" y="4364494"/>
              <a:ext cx="4008410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lang="de-CH" sz="12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Development </a:t>
              </a:r>
              <a:r>
                <a:rPr lang="de-CH" sz="1200" b="1" dirty="0" err="1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relevance</a:t>
              </a:r>
              <a:endParaRPr lang="de-CH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just">
                <a:spcBef>
                  <a:spcPts val="600"/>
                </a:spcBef>
              </a:pPr>
              <a:r>
                <a:rPr lang="en-GB" sz="1200" dirty="0" smtClean="0"/>
                <a:t>Despite being fraught with pervasive uncertainties, the sector </a:t>
              </a:r>
              <a:r>
                <a:rPr lang="en-GB" sz="1200" dirty="0"/>
                <a:t>is evolving to </a:t>
              </a:r>
              <a:r>
                <a:rPr lang="en-GB" sz="1200" dirty="0" smtClean="0"/>
                <a:t>take account of environmental and social goals.</a:t>
              </a:r>
              <a:endParaRPr lang="en-GB" sz="1200" dirty="0">
                <a:effectLst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99195" y="4989231"/>
              <a:ext cx="65806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lang="en-GB" sz="1200" dirty="0" smtClean="0"/>
                <a:t>Improved understanding of decision-making processes will help the sector to chart a path towards more sustainable and inclusive futures.</a:t>
              </a:r>
              <a:endParaRPr lang="en-GB" sz="12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2773973" y="3062405"/>
            <a:ext cx="19800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 </a:t>
            </a:r>
            <a:r>
              <a:rPr lang="de-CH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framework</a:t>
            </a:r>
            <a:endParaRPr lang="de-CH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5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DFFB1DF4475E458CD8330CD2CF2BA1" ma:contentTypeVersion="1" ma:contentTypeDescription="Create a new document." ma:contentTypeScope="" ma:versionID="555bca7081fc2a8bafc61287044c3a4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FormUrls xmlns="http://schemas.microsoft.com/sharepoint/v3/contenttype/forms/url">
  <Display>SNFCustomContentTypesForms/SNF_StandardCT_DisplayForm.aspx</Display>
  <Edit>SNFCustomContentTypesForms/SNF_StandardCT_EditForm.aspx</Edit>
  <New>SNFCustomContentTypesForms/SNF_StandardCT_NewForm.aspx</New>
</FormUrl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Taxonomie allgemein" ma:contentTypeID="0x0101003B8213B60D2E41E597C4821E72A643A608005CA1F880500D7C4DBDA7E48A39F90C28" ma:contentTypeVersion="5" ma:contentTypeDescription="Ein neues Dokument mit Taxonomie allgemein erstellen" ma:contentTypeScope="" ma:versionID="2dd0e3b2346930b2aaab42705e4c1ada">
  <xsd:schema xmlns:xsd="http://www.w3.org/2001/XMLSchema" xmlns:xs="http://www.w3.org/2001/XMLSchema" xmlns:p="http://schemas.microsoft.com/office/2006/metadata/properties" xmlns:ns2="53226700-21b1-495f-aad0-3a7d84b7714e" xmlns:ns3="970d3aec-fa56-4b6e-8041-b195fff2b0eb" targetNamespace="http://schemas.microsoft.com/office/2006/metadata/properties" ma:root="true" ma:fieldsID="519208ee25c63425f67ed6b7b1417caf" ns2:_="" ns3:_="">
    <xsd:import namespace="53226700-21b1-495f-aad0-3a7d84b7714e"/>
    <xsd:import namespace="970d3aec-fa56-4b6e-8041-b195fff2b0eb"/>
    <xsd:element name="properties">
      <xsd:complexType>
        <xsd:sequence>
          <xsd:element name="documentManagement">
            <xsd:complexType>
              <xsd:all>
                <xsd:element ref="ns3:TaxKeywordTaxHTField" minOccurs="0"/>
                <xsd:element ref="ns2:SNFShortDescription" minOccurs="0"/>
                <xsd:element ref="ns2:SNFUnofficialMeeting" minOccurs="0"/>
                <xsd:element ref="ns3:_dlc_DocId" minOccurs="0"/>
                <xsd:element ref="ns3:_dlc_DocIdUrl" minOccurs="0"/>
                <xsd:element ref="ns3:_dlc_DocIdPersistId" minOccurs="0"/>
                <xsd:element ref="ns3:TaxCatchAll" minOccurs="0"/>
                <xsd:element ref="ns2:lb36e8d91331443c8d96a585ce1964db" minOccurs="0"/>
                <xsd:element ref="ns2:n5641ce1469f4087a47bc847f847c822" minOccurs="0"/>
                <xsd:element ref="ns2:j2e2211386a2483994d0a5ae96787d4d" minOccurs="0"/>
                <xsd:element ref="ns2:e0e2ddb0e7144387a587fb8097036373" minOccurs="0"/>
                <xsd:element ref="ns2:a4484600007346049b86979b85a40979" minOccurs="0"/>
                <xsd:element ref="ns2:bcc3e3ea51114e69a24e45c632f36517" minOccurs="0"/>
                <xsd:element ref="ns3:MP_UserTags" minOccurs="0"/>
                <xsd:element ref="ns3:MP_Inherited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226700-21b1-495f-aad0-3a7d84b7714e" elementFormDefault="qualified">
    <xsd:import namespace="http://schemas.microsoft.com/office/2006/documentManagement/types"/>
    <xsd:import namespace="http://schemas.microsoft.com/office/infopath/2007/PartnerControls"/>
    <xsd:element name="SNFShortDescription" ma:index="18" nillable="true" ma:displayName="Short Description" ma:description="Kurze Beschreibung des Dokumentes" ma:indexed="true" ma:internalName="SNFShortDescription">
      <xsd:simpleType>
        <xsd:restriction base="dms:Text">
          <xsd:maxLength value="255"/>
        </xsd:restriction>
      </xsd:simpleType>
    </xsd:element>
    <xsd:element name="SNFUnofficialMeeting" ma:index="19" nillable="true" ma:displayName="Unofficial Meeting" ma:description="Feld für die Beschreibung eines inoffiziellen Meeting" ma:indexed="true" ma:internalName="SNFUnofficialMeeting">
      <xsd:simpleType>
        <xsd:restriction base="dms:Text">
          <xsd:maxLength value="255"/>
        </xsd:restriction>
      </xsd:simpleType>
    </xsd:element>
    <xsd:element name="lb36e8d91331443c8d96a585ce1964db" ma:index="24" ma:taxonomy="true" ma:internalName="lb36e8d91331443c8d96a585ce1964db" ma:taxonomyFieldName="SNFDocType" ma:displayName="Document Type" ma:indexed="true" ma:fieldId="{5b36e8d9-1331-443c-8d96-a585ce1964db}" ma:sspId="0b54d53d-2be6-4ac2-b7a3-9c7821afbd4d" ma:termSetId="6ca90389-9296-470f-86e9-216deaacaab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5641ce1469f4087a47bc847f847c822" ma:index="25" ma:taxonomy="true" ma:internalName="n5641ce1469f4087a47bc847f847c822" ma:taxonomyFieldName="SNFDocLanguage" ma:displayName="Document Language" ma:indexed="true" ma:default="1;#DE|e1cb7533-064d-4376-a67f-7d95a669e7a5" ma:fieldId="{75641ce1-469f-4087-a47b-c847f847c822}" ma:sspId="0b54d53d-2be6-4ac2-b7a3-9c7821afbd4d" ma:termSetId="3e29cab6-fa8a-43e0-bec5-431042b106db" ma:anchorId="3e29cab6-fa8a-43e0-bec5-431042b106db" ma:open="false" ma:isKeyword="false">
      <xsd:complexType>
        <xsd:sequence>
          <xsd:element ref="pc:Terms" minOccurs="0" maxOccurs="1"/>
        </xsd:sequence>
      </xsd:complexType>
    </xsd:element>
    <xsd:element name="j2e2211386a2483994d0a5ae96787d4d" ma:index="26" ma:taxonomy="true" ma:internalName="j2e2211386a2483994d0a5ae96787d4d" ma:taxonomyFieldName="SNFDocClassification" ma:displayName="Classification" ma:indexed="true" ma:default="2;#Interne|2098cfe7-2597-4f0f-a7af-aa727bff47ef" ma:fieldId="{32e22113-86a2-4839-94d0-a5ae96787d4d}" ma:sspId="0b54d53d-2be6-4ac2-b7a3-9c7821afbd4d" ma:termSetId="e86ca282-58ff-4d2e-bf9b-1ff68fd837ad" ma:anchorId="e86ca282-58ff-4d2e-bf9b-1ff68fd837ad" ma:open="false" ma:isKeyword="false">
      <xsd:complexType>
        <xsd:sequence>
          <xsd:element ref="pc:Terms" minOccurs="0" maxOccurs="1"/>
        </xsd:sequence>
      </xsd:complexType>
    </xsd:element>
    <xsd:element name="e0e2ddb0e7144387a587fb8097036373" ma:index="27" nillable="true" ma:taxonomy="true" ma:internalName="e0e2ddb0e7144387a587fb8097036373" ma:taxonomyFieldName="SNFSiteWords1" ma:displayName="Site-Words 1" ma:indexed="true" ma:fieldId="{e0e2ddb0-e714-4387-a587-fb8097036373}" ma:sspId="0b54d53d-2be6-4ac2-b7a3-9c7821afbd4d" ma:termSetId="b0eee59c-36f2-4823-b29b-f1ff7e5cb1a7" ma:anchorId="ecfdf70e-c9ec-4585-bc7f-7216e2b3660f" ma:open="false" ma:isKeyword="false">
      <xsd:complexType>
        <xsd:sequence>
          <xsd:element ref="pc:Terms" minOccurs="0" maxOccurs="1"/>
        </xsd:sequence>
      </xsd:complexType>
    </xsd:element>
    <xsd:element name="a4484600007346049b86979b85a40979" ma:index="28" nillable="true" ma:taxonomy="true" ma:internalName="a4484600007346049b86979b85a40979" ma:taxonomyFieldName="SNFSiteWords2" ma:displayName="Site-Words 2" ma:indexed="true" ma:fieldId="{a4484600-0073-4604-9b86-979b85a40979}" ma:sspId="0b54d53d-2be6-4ac2-b7a3-9c7821afbd4d" ma:termSetId="b0eee59c-36f2-4823-b29b-f1ff7e5cb1a7" ma:anchorId="00c39199-9a09-4cd2-9660-a8181d4003be" ma:open="false" ma:isKeyword="false">
      <xsd:complexType>
        <xsd:sequence>
          <xsd:element ref="pc:Terms" minOccurs="0" maxOccurs="1"/>
        </xsd:sequence>
      </xsd:complexType>
    </xsd:element>
    <xsd:element name="bcc3e3ea51114e69a24e45c632f36517" ma:index="29" nillable="true" ma:taxonomy="true" ma:internalName="bcc3e3ea51114e69a24e45c632f36517" ma:taxonomyFieldName="SNFFreeTerms" ma:displayName="Free terms" ma:indexed="true" ma:fieldId="{bcc3e3ea-5111-4e69-a24e-45c632f36517}" ma:taxonomyMulti="true" ma:sspId="0b54d53d-2be6-4ac2-b7a3-9c7821afbd4d" ma:termSetId="32ebc9a3-20c8-417e-a44b-ab67f16fc7c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0d3aec-fa56-4b6e-8041-b195fff2b0eb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b54d53d-2be6-4ac2-b7a3-9c7821afbd4d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20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21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3" nillable="true" ma:displayName="Taxonomy Catch All Column" ma:description="" ma:hidden="true" ma:list="{97693474-1a69-4f14-b599-bb6748abd269}" ma:internalName="TaxCatchAll" ma:showField="CatchAllData" ma:web="970d3aec-fa56-4b6e-8041-b195fff2b0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P_UserTags" ma:index="30" nillable="true" ma:displayName="Tags" ma:hidden="true" ma:internalName="MP_UserTags" ma:readOnly="false">
      <xsd:simpleType>
        <xsd:restriction base="dms:Unknown"/>
      </xsd:simpleType>
    </xsd:element>
    <xsd:element name="MP_InheritedTags" ma:index="31" nillable="true" ma:displayName="Vererbte Tags" ma:hidden="true" ma:internalName="MP_InheritedTags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72BF8B-763E-4041-96B2-8C10D7956B04}"/>
</file>

<file path=customXml/itemProps2.xml><?xml version="1.0" encoding="utf-8"?>
<ds:datastoreItem xmlns:ds="http://schemas.openxmlformats.org/officeDocument/2006/customXml" ds:itemID="{6463D5B1-E4DF-4B6C-9428-19E3173F3E26}"/>
</file>

<file path=customXml/itemProps3.xml><?xml version="1.0" encoding="utf-8"?>
<ds:datastoreItem xmlns:ds="http://schemas.openxmlformats.org/officeDocument/2006/customXml" ds:itemID="{653CC812-FA25-4988-BCDA-549EFF1B51CB}"/>
</file>

<file path=customXml/itemProps4.xml><?xml version="1.0" encoding="utf-8"?>
<ds:datastoreItem xmlns:ds="http://schemas.openxmlformats.org/officeDocument/2006/customXml" ds:itemID="{71EB3B38-D338-42A2-A93A-C19E6B3D64DB}"/>
</file>

<file path=customXml/itemProps5.xml><?xml version="1.0" encoding="utf-8"?>
<ds:datastoreItem xmlns:ds="http://schemas.openxmlformats.org/officeDocument/2006/customXml" ds:itemID="{D8A1432B-B5D5-47D7-A274-FC8FEB14D05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215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Schweizerischer Nationalfonds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 ES r4dForum PosterTemplate</dc:title>
  <dc:creator>Zingerli Claudia</dc:creator>
  <cp:lastModifiedBy>Jaboury</cp:lastModifiedBy>
  <cp:revision>45</cp:revision>
  <cp:lastPrinted>2014-10-02T13:37:36Z</cp:lastPrinted>
  <dcterms:created xsi:type="dcterms:W3CDTF">2014-10-02T07:47:59Z</dcterms:created>
  <dcterms:modified xsi:type="dcterms:W3CDTF">2015-03-13T13:41:20Z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0x010100B4DFFB1DF4475E458CD8330CD2CF2BA1</vt:lpwstr>
  </property>
  <property fmtid="{D5CDD505-2E9C-101B-9397-08002B2CF9AE}" pid="3" name="_dlc_DocIdItemGuid">
    <vt:lpwstr>24e71e0a-8a66-4795-9213-aab490b05ec0</vt:lpwstr>
  </property>
  <property fmtid="{D5CDD505-2E9C-101B-9397-08002B2CF9AE}" pid="4" name="TaxKeyword">
    <vt:lpwstr/>
  </property>
  <property fmtid="{D5CDD505-2E9C-101B-9397-08002B2CF9AE}" pid="5" name="SNFDocClassification">
    <vt:lpwstr>2;#Interne|2098cfe7-2597-4f0f-a7af-aa727bff47ef</vt:lpwstr>
  </property>
  <property fmtid="{D5CDD505-2E9C-101B-9397-08002B2CF9AE}" pid="6" name="SNFDocLanguage">
    <vt:lpwstr>45;#EN|bb7b4790-ce7c-46fa-b03f-2b2fe92d416d</vt:lpwstr>
  </property>
  <property fmtid="{D5CDD505-2E9C-101B-9397-08002B2CF9AE}" pid="7" name="SNFFreeTerms">
    <vt:lpwstr/>
  </property>
  <property fmtid="{D5CDD505-2E9C-101B-9397-08002B2CF9AE}" pid="8" name="SNFSiteWords1">
    <vt:lpwstr>1564;#4_Food|99699f94-74f5-49dd-a0ff-eb9da405fc33</vt:lpwstr>
  </property>
  <property fmtid="{D5CDD505-2E9C-101B-9397-08002B2CF9AE}" pid="9" name="SNFDocType">
    <vt:lpwstr>140;#Vorlage|3bcd31ef-33dc-46af-9ec9-33aa5ed6587c</vt:lpwstr>
  </property>
  <property fmtid="{D5CDD505-2E9C-101B-9397-08002B2CF9AE}" pid="10" name="SNFSiteWords2">
    <vt:lpwstr/>
  </property>
</Properties>
</file>